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6" r:id="rId4"/>
    <p:sldId id="287" r:id="rId5"/>
    <p:sldId id="283" r:id="rId6"/>
    <p:sldId id="290" r:id="rId7"/>
    <p:sldId id="285" r:id="rId8"/>
    <p:sldId id="266" r:id="rId9"/>
    <p:sldId id="289" r:id="rId10"/>
    <p:sldId id="270" r:id="rId11"/>
    <p:sldId id="278" r:id="rId12"/>
    <p:sldId id="291" r:id="rId13"/>
    <p:sldId id="292" r:id="rId14"/>
    <p:sldId id="293" r:id="rId15"/>
    <p:sldId id="294" r:id="rId16"/>
    <p:sldId id="296" r:id="rId17"/>
    <p:sldId id="297" r:id="rId18"/>
    <p:sldId id="295" r:id="rId19"/>
    <p:sldId id="298" r:id="rId20"/>
    <p:sldId id="299" r:id="rId21"/>
    <p:sldId id="300" r:id="rId22"/>
    <p:sldId id="301" r:id="rId23"/>
    <p:sldId id="302" r:id="rId24"/>
    <p:sldId id="304" r:id="rId25"/>
    <p:sldId id="305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1980" autoAdjust="0"/>
  </p:normalViewPr>
  <p:slideViewPr>
    <p:cSldViewPr snapToGrid="0" snapToObjects="1">
      <p:cViewPr>
        <p:scale>
          <a:sx n="112" d="100"/>
          <a:sy n="112" d="100"/>
        </p:scale>
        <p:origin x="-243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FAC07-FC48-9646-908F-B32C54D4BED2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9C2BE-2FFD-9848-8B9F-05628589D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1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18DC-8F21-2B4B-98A6-1F1F0EF9AA92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B7528-77C0-5249-8F6E-B9374E261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52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7528-77C0-5249-8F6E-B9374E2610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Expand to virtually any team sport, and geography</a:t>
            </a:r>
          </a:p>
          <a:p>
            <a:endParaRPr lang="en-US" sz="1200" dirty="0" smtClean="0"/>
          </a:p>
          <a:p>
            <a:r>
              <a:rPr lang="en-US" sz="1200" dirty="0" smtClean="0"/>
              <a:t>Carry out analyses that will change the way we see and study tactics &amp; performance</a:t>
            </a:r>
          </a:p>
          <a:p>
            <a:endParaRPr lang="en-US" sz="1200" dirty="0" smtClean="0"/>
          </a:p>
          <a:p>
            <a:r>
              <a:rPr lang="en-US" sz="1200" dirty="0" smtClean="0"/>
              <a:t>Take the delivery capability to consumers and engage with sports fans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7528-77C0-5249-8F6E-B9374E2610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6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C2C9-DBD9-0646-BB17-F19F76C09502}" type="datetime1">
              <a:rPr lang="x-none" smtClean="0"/>
              <a:t>12/9/12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B990-2935-BE47-BB2E-A5CE7F81A5CB}" type="datetime1">
              <a:rPr lang="x-none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AB32-4149-D840-9064-F7E46B1693C9}" type="datetime1">
              <a:rPr lang="x-none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3E59-3926-5644-A0DE-EAF53B6BF593}" type="datetime1">
              <a:rPr lang="x-none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4204-1677-944E-A538-6B33E0F4669B}" type="datetime1">
              <a:rPr lang="x-none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419D-ADD7-2A4F-9059-B642A8AC0566}" type="datetime1">
              <a:rPr lang="x-none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338F-2DE5-2349-9ED6-4A6FAE447C85}" type="datetime1">
              <a:rPr lang="x-none" smtClean="0"/>
              <a:t>12/9/12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2F2A-3523-D540-9CA1-682D58F8AE60}" type="datetime1">
              <a:rPr lang="x-none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70EC-E056-1845-A915-9E16A3CB8D59}" type="datetime1">
              <a:rPr lang="x-none" smtClean="0"/>
              <a:t>12/9/12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FD6B-DF3F-E745-824D-49C715FF531E}" type="datetime1">
              <a:rPr lang="x-none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0D07-D336-1143-A02B-DA14642B6F6C}" type="datetime1">
              <a:rPr lang="x-none" smtClean="0"/>
              <a:t>12/9/12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5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87E0F7-6A56-EA40-936E-A1B4DCAB6C4E}" type="datetime1">
              <a:rPr lang="x-none" smtClean="0"/>
              <a:t>12/9/12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11D877-4523-D246-9755-5BB00F6AAE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3600" b="1" kern="1200">
          <a:solidFill>
            <a:srgbClr val="63891F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9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16" y="113005"/>
            <a:ext cx="8562229" cy="45841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 flipV="1">
            <a:off x="6745770" y="3836930"/>
            <a:ext cx="745623" cy="29631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7425" y="3375265"/>
            <a:ext cx="144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ndale Mono"/>
                <a:cs typeface="Andale Mono"/>
              </a:rPr>
              <a:t>Ball Speed: 2 </a:t>
            </a:r>
            <a:r>
              <a:rPr lang="en-US" sz="1200" dirty="0" err="1" smtClean="0">
                <a:solidFill>
                  <a:srgbClr val="FFFFFF"/>
                </a:solidFill>
                <a:latin typeface="Andale Mono"/>
                <a:cs typeface="Andale Mono"/>
              </a:rPr>
              <a:t>kph</a:t>
            </a:r>
            <a:endParaRPr lang="en-US" sz="1200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732889" y="3651344"/>
            <a:ext cx="1089822" cy="49555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9001" y="3144432"/>
            <a:ext cx="172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ndale Mono"/>
                <a:cs typeface="Andale Mono"/>
              </a:rPr>
              <a:t>Player Speed: 12 </a:t>
            </a:r>
            <a:r>
              <a:rPr lang="en-US" sz="1200" dirty="0" err="1" smtClean="0">
                <a:solidFill>
                  <a:schemeClr val="bg1"/>
                </a:solidFill>
                <a:latin typeface="Andale Mono"/>
                <a:cs typeface="Andale Mono"/>
              </a:rPr>
              <a:t>kph</a:t>
            </a:r>
            <a:endParaRPr lang="en-US" sz="120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165442" y="722965"/>
            <a:ext cx="587773" cy="29964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32889" y="272281"/>
            <a:ext cx="172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ndale Mono"/>
                <a:cs typeface="Andale Mono"/>
              </a:rPr>
              <a:t>Closest Opponent: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ndale Mono"/>
                <a:cs typeface="Andale Mono"/>
              </a:rPr>
              <a:t>7 m &amp; behind</a:t>
            </a:r>
            <a:endParaRPr lang="en-US" sz="120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155547" y="1771366"/>
            <a:ext cx="1432553" cy="109032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88099" y="1125035"/>
            <a:ext cx="144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ndale Mono"/>
                <a:cs typeface="Andale Mono"/>
              </a:rPr>
              <a:t>Distance to Goal: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Andale Mono"/>
                <a:cs typeface="Andale Mono"/>
              </a:rPr>
              <a:t>32m</a:t>
            </a:r>
            <a:endParaRPr lang="en-US" sz="1200" dirty="0">
              <a:solidFill>
                <a:srgbClr val="FFFFFF"/>
              </a:solidFill>
              <a:latin typeface="Andale Mono"/>
              <a:cs typeface="Andale Mon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4040" y="167839"/>
            <a:ext cx="309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ndale Mono"/>
                <a:cs typeface="Andale Mono"/>
              </a:rPr>
              <a:t>Chance of a Goal: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ndale Mono"/>
                <a:cs typeface="Andale Mono"/>
              </a:rPr>
              <a:t>Very High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Andale Mono"/>
              <a:cs typeface="Andale Mono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39602" y="4781756"/>
            <a:ext cx="8665928" cy="611876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“</a:t>
            </a:r>
            <a:r>
              <a:rPr lang="en-US" sz="2800" b="1" dirty="0" smtClean="0">
                <a:solidFill>
                  <a:schemeClr val="accent5"/>
                </a:solidFill>
              </a:rPr>
              <a:t>Read the Game</a:t>
            </a:r>
            <a:r>
              <a:rPr lang="en-US" sz="2800" dirty="0" smtClean="0">
                <a:solidFill>
                  <a:schemeClr val="accent5"/>
                </a:solidFill>
              </a:rPr>
              <a:t>”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43301" y="5372348"/>
            <a:ext cx="8447498" cy="122280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by </a:t>
            </a:r>
            <a:r>
              <a:rPr lang="en-US" sz="2000" dirty="0" err="1" smtClean="0"/>
              <a:t>Sermetcan</a:t>
            </a:r>
            <a:r>
              <a:rPr lang="en-US" sz="2000" dirty="0" smtClean="0"/>
              <a:t> </a:t>
            </a:r>
            <a:r>
              <a:rPr lang="en-US" sz="2000" dirty="0" err="1" smtClean="0"/>
              <a:t>Baysal</a:t>
            </a:r>
            <a:endParaRPr lang="en-US" sz="2000" dirty="0" smtClean="0"/>
          </a:p>
          <a:p>
            <a:endParaRPr lang="en-US" sz="1600" dirty="0" smtClean="0"/>
          </a:p>
          <a:p>
            <a:r>
              <a:rPr lang="en-US" sz="1600" dirty="0" smtClean="0"/>
              <a:t>CS </a:t>
            </a:r>
            <a:r>
              <a:rPr lang="en-US" sz="1600" dirty="0"/>
              <a:t>543 – Intelligent Data Analysis </a:t>
            </a:r>
          </a:p>
          <a:p>
            <a:r>
              <a:rPr lang="en-US" sz="1600" dirty="0"/>
              <a:t>Project Presentation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173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predict the winner?</a:t>
            </a:r>
            <a:endParaRPr lang="en-US" dirty="0"/>
          </a:p>
        </p:txBody>
      </p:sp>
      <p:pic>
        <p:nvPicPr>
          <p:cNvPr id="9" name="Picture 8" descr="A7JunXjCUAAOuY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05" y="1446991"/>
            <a:ext cx="6090311" cy="45677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9405" y="1446991"/>
            <a:ext cx="6090311" cy="18189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143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attempt to predict the ‘win’</a:t>
            </a:r>
            <a:endParaRPr lang="en-US" dirty="0"/>
          </a:p>
        </p:txBody>
      </p:sp>
      <p:pic>
        <p:nvPicPr>
          <p:cNvPr id="8" name="Picture 7" descr="Screen Shot 2012-11-26 at 1.50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0" y="1091728"/>
            <a:ext cx="6569886" cy="553114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51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25 at 6.07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/>
          <a:stretch/>
        </p:blipFill>
        <p:spPr>
          <a:xfrm>
            <a:off x="310972" y="4107965"/>
            <a:ext cx="8558707" cy="2202012"/>
          </a:xfrm>
          <a:prstGeom prst="rect">
            <a:avLst/>
          </a:prstGeom>
        </p:spPr>
      </p:pic>
      <p:pic>
        <p:nvPicPr>
          <p:cNvPr id="7" name="Picture 6" descr="Screen Shot 2012-11-25 at 6.07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50223"/>
          <a:stretch/>
        </p:blipFill>
        <p:spPr>
          <a:xfrm>
            <a:off x="310972" y="3955318"/>
            <a:ext cx="8558784" cy="15125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with Seasonal Success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0972" y="2962288"/>
            <a:ext cx="232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Points – Goals : 0.90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10165" y="2427817"/>
            <a:ext cx="23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Points – Assists: 0.89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56712" y="2811821"/>
            <a:ext cx="296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Points – Big Chances: 0.81</a:t>
            </a:r>
            <a:endParaRPr lang="en-US" dirty="0"/>
          </a:p>
        </p:txBody>
      </p:sp>
      <p:cxnSp>
        <p:nvCxnSpPr>
          <p:cNvPr id="14" name="Straight Connector 13"/>
          <p:cNvCxnSpPr>
            <a:endCxn id="10" idx="2"/>
          </p:cNvCxnSpPr>
          <p:nvPr/>
        </p:nvCxnSpPr>
        <p:spPr>
          <a:xfrm flipV="1">
            <a:off x="383842" y="3331620"/>
            <a:ext cx="1090895" cy="5515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2"/>
          </p:cNvCxnSpPr>
          <p:nvPr/>
        </p:nvCxnSpPr>
        <p:spPr>
          <a:xfrm flipV="1">
            <a:off x="2040386" y="2797149"/>
            <a:ext cx="1359130" cy="1158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2"/>
          </p:cNvCxnSpPr>
          <p:nvPr/>
        </p:nvCxnSpPr>
        <p:spPr>
          <a:xfrm flipH="1" flipV="1">
            <a:off x="7541310" y="3181153"/>
            <a:ext cx="710173" cy="7741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30383" y="1477402"/>
            <a:ext cx="573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Points – Successful Passes in the Final Third: 0.89</a:t>
            </a:r>
            <a:endParaRPr lang="en-US" b="1" dirty="0"/>
          </a:p>
        </p:txBody>
      </p:sp>
      <p:cxnSp>
        <p:nvCxnSpPr>
          <p:cNvPr id="26" name="Straight Connector 25"/>
          <p:cNvCxnSpPr>
            <a:endCxn id="24" idx="2"/>
          </p:cNvCxnSpPr>
          <p:nvPr/>
        </p:nvCxnSpPr>
        <p:spPr>
          <a:xfrm flipV="1">
            <a:off x="3140108" y="1846734"/>
            <a:ext cx="2859923" cy="212325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97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Final 3</a:t>
            </a:r>
            <a:r>
              <a:rPr lang="en-US" baseline="30000" dirty="0" smtClean="0"/>
              <a:t>rd</a:t>
            </a:r>
            <a:r>
              <a:rPr lang="en-US" dirty="0" smtClean="0"/>
              <a:t> Passing</a:t>
            </a:r>
            <a:endParaRPr lang="en-US" dirty="0"/>
          </a:p>
        </p:txBody>
      </p:sp>
      <p:pic>
        <p:nvPicPr>
          <p:cNvPr id="13" name="Picture 12" descr="Pass3rd vs Season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5"/>
          <a:stretch/>
        </p:blipFill>
        <p:spPr>
          <a:xfrm>
            <a:off x="589280" y="1763371"/>
            <a:ext cx="7936675" cy="36011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1324373" y="3198161"/>
            <a:ext cx="323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Points gathered in the season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98987" y="5521788"/>
            <a:ext cx="371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Successful Passes in the Final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66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76" y="2423770"/>
            <a:ext cx="1064260" cy="1064260"/>
          </a:xfrm>
          <a:prstGeom prst="rect">
            <a:avLst/>
          </a:prstGeom>
        </p:spPr>
      </p:pic>
      <p:pic>
        <p:nvPicPr>
          <p:cNvPr id="4" name="Picture 3" descr="Liverpool_F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56" y="2947920"/>
            <a:ext cx="1067807" cy="14415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41120" y="2875280"/>
            <a:ext cx="375920" cy="314960"/>
          </a:xfrm>
          <a:prstGeom prst="round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66836" y="3508350"/>
            <a:ext cx="375920" cy="31496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02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Liverpool</a:t>
            </a:r>
          </a:p>
          <a:p>
            <a:pPr lvl="1"/>
            <a:r>
              <a:rPr lang="en-US" dirty="0" smtClean="0"/>
              <a:t>Poor shooting accuracy 40%</a:t>
            </a:r>
          </a:p>
          <a:p>
            <a:pPr lvl="1"/>
            <a:r>
              <a:rPr lang="en-US" sz="2000" b="1" dirty="0" smtClean="0"/>
              <a:t>308</a:t>
            </a:r>
            <a:r>
              <a:rPr lang="en-US" b="1" dirty="0" smtClean="0"/>
              <a:t> </a:t>
            </a:r>
            <a:r>
              <a:rPr lang="en-US" dirty="0" smtClean="0"/>
              <a:t>is the number of shots off target (Highest in EPL!)</a:t>
            </a:r>
          </a:p>
          <a:p>
            <a:pPr lvl="1"/>
            <a:r>
              <a:rPr lang="en-US" dirty="0" smtClean="0"/>
              <a:t>Poor crossing accuracy 21%</a:t>
            </a:r>
          </a:p>
          <a:p>
            <a:pPr lvl="1"/>
            <a:r>
              <a:rPr lang="en-US" sz="2000" b="1" dirty="0" smtClean="0"/>
              <a:t>865</a:t>
            </a:r>
            <a:r>
              <a:rPr lang="en-US" b="1" dirty="0" smtClean="0"/>
              <a:t> </a:t>
            </a:r>
            <a:r>
              <a:rPr lang="en-US" dirty="0" smtClean="0"/>
              <a:t>is the number of unsuccessful crosses (Highest in EPL!)</a:t>
            </a:r>
          </a:p>
          <a:p>
            <a:pPr lvl="1"/>
            <a:r>
              <a:rPr lang="en-US" sz="1800" b="1" dirty="0" smtClean="0"/>
              <a:t>Action: Should sign a striker and a winger</a:t>
            </a:r>
          </a:p>
          <a:p>
            <a:pPr lvl="1"/>
            <a:endParaRPr lang="en-US" sz="1800" b="1" dirty="0" smtClean="0"/>
          </a:p>
          <a:p>
            <a:r>
              <a:rPr lang="en-US" sz="2600" dirty="0" smtClean="0"/>
              <a:t>Newcastle</a:t>
            </a:r>
          </a:p>
          <a:p>
            <a:pPr lvl="1"/>
            <a:r>
              <a:rPr lang="en-US" sz="1800" dirty="0" smtClean="0"/>
              <a:t>Less shots on goal (</a:t>
            </a:r>
            <a:r>
              <a:rPr lang="en-US" sz="2000" b="1" dirty="0" smtClean="0"/>
              <a:t>154</a:t>
            </a:r>
            <a:r>
              <a:rPr lang="en-US" sz="1800" dirty="0" smtClean="0"/>
              <a:t>) than Liverpool (</a:t>
            </a:r>
            <a:r>
              <a:rPr lang="en-US" sz="2000" b="1" dirty="0" smtClean="0"/>
              <a:t>207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Higher chance conversion accuracy (</a:t>
            </a:r>
            <a:r>
              <a:rPr lang="en-US" sz="2000" b="1" dirty="0" smtClean="0"/>
              <a:t>33%</a:t>
            </a:r>
            <a:r>
              <a:rPr lang="en-US" sz="1800" dirty="0" smtClean="0"/>
              <a:t>) than Liverpool (</a:t>
            </a:r>
            <a:r>
              <a:rPr lang="en-US" sz="2000" b="1" dirty="0" smtClean="0"/>
              <a:t>20%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Ba and </a:t>
            </a:r>
            <a:r>
              <a:rPr lang="en-US" sz="1800" dirty="0" err="1" smtClean="0"/>
              <a:t>Cisse</a:t>
            </a:r>
            <a:r>
              <a:rPr lang="en-US" sz="1800" dirty="0" smtClean="0"/>
              <a:t> scored a total of </a:t>
            </a:r>
            <a:r>
              <a:rPr lang="en-US" sz="2000" b="1" dirty="0" smtClean="0"/>
              <a:t>29</a:t>
            </a:r>
            <a:r>
              <a:rPr lang="en-US" sz="1800" dirty="0" smtClean="0"/>
              <a:t> goals</a:t>
            </a:r>
            <a:endParaRPr lang="en-US" sz="1800" dirty="0"/>
          </a:p>
        </p:txBody>
      </p:sp>
      <p:pic>
        <p:nvPicPr>
          <p:cNvPr id="5" name="Picture 4" descr="demba-ba-papiss-cisse-3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41" y="71120"/>
            <a:ext cx="2912534" cy="2184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70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struggles… Tree for the win </a:t>
            </a:r>
            <a:endParaRPr lang="en-US" dirty="0"/>
          </a:p>
        </p:txBody>
      </p:sp>
      <p:pic>
        <p:nvPicPr>
          <p:cNvPr id="6" name="Picture 5" descr="d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7" y="1075511"/>
            <a:ext cx="6014136" cy="568745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00320" y="4043680"/>
            <a:ext cx="3586480" cy="2082483"/>
          </a:xfrm>
        </p:spPr>
        <p:txBody>
          <a:bodyPr>
            <a:normAutofit/>
          </a:bodyPr>
          <a:lstStyle/>
          <a:p>
            <a:r>
              <a:rPr lang="en-US" dirty="0" smtClean="0"/>
              <a:t>Successful short passes are important (of course!)</a:t>
            </a:r>
          </a:p>
          <a:p>
            <a:r>
              <a:rPr lang="en-US" dirty="0" smtClean="0"/>
              <a:t>Ground duels won/lost is a decider</a:t>
            </a: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001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Successful passes in the final third </a:t>
            </a:r>
            <a:r>
              <a:rPr lang="en-US" dirty="0" smtClean="0"/>
              <a:t>is a ‘must’ for victory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Liverpool should immediately sign a winger and a striker</a:t>
            </a:r>
          </a:p>
          <a:p>
            <a:endParaRPr lang="en-US" sz="1800" dirty="0"/>
          </a:p>
          <a:p>
            <a:r>
              <a:rPr lang="en-US" dirty="0" smtClean="0"/>
              <a:t>Enquiry to Newcastle: “Is Ba &amp; </a:t>
            </a:r>
            <a:r>
              <a:rPr lang="en-US" dirty="0" err="1" smtClean="0"/>
              <a:t>Cisse</a:t>
            </a:r>
            <a:r>
              <a:rPr lang="en-US" dirty="0" smtClean="0"/>
              <a:t> for sale?”</a:t>
            </a:r>
          </a:p>
          <a:p>
            <a:endParaRPr lang="en-US" dirty="0"/>
          </a:p>
          <a:p>
            <a:r>
              <a:rPr lang="en-US" dirty="0" smtClean="0"/>
              <a:t>Short passing and ground duels are important</a:t>
            </a:r>
          </a:p>
          <a:p>
            <a:endParaRPr lang="en-US" dirty="0"/>
          </a:p>
          <a:p>
            <a:r>
              <a:rPr lang="en-US" dirty="0" smtClean="0"/>
              <a:t>Is this it? Really?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401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(Revised)</a:t>
            </a:r>
            <a:endParaRPr lang="en-US" dirty="0"/>
          </a:p>
        </p:txBody>
      </p:sp>
      <p:pic>
        <p:nvPicPr>
          <p:cNvPr id="4" name="Picture 3" descr="Screen Shot 2012-11-26 at 2.3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6" y="2894424"/>
            <a:ext cx="7430469" cy="35890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58240"/>
            <a:ext cx="8229600" cy="4967923"/>
          </a:xfrm>
        </p:spPr>
        <p:txBody>
          <a:bodyPr/>
          <a:lstStyle/>
          <a:p>
            <a:r>
              <a:rPr lang="en-US" dirty="0" smtClean="0"/>
              <a:t>Value </a:t>
            </a:r>
            <a:r>
              <a:rPr lang="en-US" dirty="0" err="1" smtClean="0"/>
              <a:t>vs</a:t>
            </a:r>
            <a:r>
              <a:rPr lang="en-US" dirty="0" smtClean="0"/>
              <a:t> Performance…</a:t>
            </a:r>
          </a:p>
          <a:p>
            <a:pPr lvl="1"/>
            <a:r>
              <a:rPr lang="en-US" dirty="0" smtClean="0"/>
              <a:t>Finding the </a:t>
            </a:r>
            <a:r>
              <a:rPr lang="en-US" b="1" dirty="0" smtClean="0"/>
              <a:t>right player </a:t>
            </a:r>
            <a:r>
              <a:rPr lang="en-US" dirty="0" smtClean="0"/>
              <a:t>at </a:t>
            </a:r>
            <a:r>
              <a:rPr lang="en-US" b="1" dirty="0" smtClean="0"/>
              <a:t>right price</a:t>
            </a:r>
          </a:p>
          <a:p>
            <a:pPr lvl="1"/>
            <a:r>
              <a:rPr lang="en-US" dirty="0" smtClean="0"/>
              <a:t>Inaccuracies in valuing the players</a:t>
            </a:r>
          </a:p>
          <a:p>
            <a:r>
              <a:rPr lang="en-US" dirty="0" err="1" smtClean="0"/>
              <a:t>Ilhan</a:t>
            </a:r>
            <a:r>
              <a:rPr lang="en-US" dirty="0" smtClean="0"/>
              <a:t> </a:t>
            </a:r>
            <a:r>
              <a:rPr lang="en-US" dirty="0" err="1" smtClean="0"/>
              <a:t>Cavcav</a:t>
            </a:r>
            <a:r>
              <a:rPr lang="en-US" dirty="0" smtClean="0"/>
              <a:t> effect on the market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75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Moneyball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220px-Moneyball_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4" y="1388668"/>
            <a:ext cx="2794000" cy="4140200"/>
          </a:xfrm>
          <a:prstGeom prst="rect">
            <a:avLst/>
          </a:prstGeom>
        </p:spPr>
      </p:pic>
      <p:pic>
        <p:nvPicPr>
          <p:cNvPr id="6" name="Picture 5" descr="Moneyball-2011-Movie-1024x768-75984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79" y="1388668"/>
            <a:ext cx="5520266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736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26 at 2.4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20565"/>
            <a:ext cx="9012631" cy="6273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Moneyball</a:t>
            </a:r>
            <a:r>
              <a:rPr lang="en-US" dirty="0" smtClean="0"/>
              <a:t> for Soccer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864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644" y="4767303"/>
            <a:ext cx="1840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of soccer based on conventional wisdom and experience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2844" y="4770910"/>
            <a:ext cx="184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Sports insight not further than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aw and high level statistics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853" y="4770910"/>
            <a:ext cx="184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Rich analytics of sports has not been well exploited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8243" y="4767303"/>
            <a:ext cx="184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Gear with right data analysis tools and techniques</a:t>
            </a:r>
          </a:p>
        </p:txBody>
      </p:sp>
      <p:sp>
        <p:nvSpPr>
          <p:cNvPr id="12" name="Pentagon 11"/>
          <p:cNvSpPr/>
          <p:nvPr/>
        </p:nvSpPr>
        <p:spPr>
          <a:xfrm>
            <a:off x="2311400" y="4693560"/>
            <a:ext cx="101600" cy="166199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4411133" y="4693560"/>
            <a:ext cx="101600" cy="166199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6657621" y="4693560"/>
            <a:ext cx="101600" cy="1661993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3644" y="2058335"/>
            <a:ext cx="8173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ambria"/>
                <a:cs typeface="Cambria"/>
              </a:rPr>
              <a:t>“The </a:t>
            </a:r>
            <a:r>
              <a:rPr lang="en-US" sz="2400" i="1" dirty="0">
                <a:latin typeface="Cambria"/>
                <a:cs typeface="Cambria"/>
              </a:rPr>
              <a:t>thinking in soccer is outdated, backward and tradition-based. It needs a fresh look based on data</a:t>
            </a:r>
            <a:r>
              <a:rPr lang="en-US" sz="2400" i="1" dirty="0" smtClean="0">
                <a:latin typeface="Cambria"/>
                <a:cs typeface="Cambria"/>
              </a:rPr>
              <a:t>.”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644" y="2963054"/>
            <a:ext cx="2859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Simon </a:t>
            </a:r>
            <a:r>
              <a:rPr lang="en-US" dirty="0" err="1" smtClean="0"/>
              <a:t>Kuper</a:t>
            </a:r>
            <a:r>
              <a:rPr lang="en-US" dirty="0" smtClean="0"/>
              <a:t>,</a:t>
            </a:r>
          </a:p>
          <a:p>
            <a:r>
              <a:rPr lang="en-US" sz="1400" dirty="0" smtClean="0"/>
              <a:t>Author, </a:t>
            </a:r>
            <a:r>
              <a:rPr lang="en-US" sz="1400" i="1" dirty="0" err="1" smtClean="0"/>
              <a:t>Soccernomics</a:t>
            </a: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733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Moneyball</a:t>
            </a:r>
            <a:r>
              <a:rPr lang="en-US" dirty="0" smtClean="0"/>
              <a:t> for Soccer</a:t>
            </a:r>
            <a:endParaRPr lang="en-US" dirty="0"/>
          </a:p>
        </p:txBody>
      </p:sp>
      <p:pic>
        <p:nvPicPr>
          <p:cNvPr id="4" name="Picture 3" descr="Screen Shot 2012-11-25 at 9.34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/>
          <a:stretch/>
        </p:blipFill>
        <p:spPr>
          <a:xfrm>
            <a:off x="853440" y="1189561"/>
            <a:ext cx="8280400" cy="1488558"/>
          </a:xfrm>
          <a:prstGeom prst="rect">
            <a:avLst/>
          </a:prstGeom>
        </p:spPr>
      </p:pic>
      <p:pic>
        <p:nvPicPr>
          <p:cNvPr id="5" name="Picture 4" descr="Screen Shot 2012-11-25 at 9.3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0519"/>
            <a:ext cx="9144000" cy="150482"/>
          </a:xfrm>
          <a:prstGeom prst="rect">
            <a:avLst/>
          </a:prstGeom>
        </p:spPr>
      </p:pic>
      <p:pic>
        <p:nvPicPr>
          <p:cNvPr id="7" name="Picture 6" descr="Screen Shot 2012-11-25 at 9.36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81"/>
            <a:ext cx="9144000" cy="150482"/>
          </a:xfrm>
          <a:prstGeom prst="rect">
            <a:avLst/>
          </a:prstGeom>
        </p:spPr>
      </p:pic>
      <p:pic>
        <p:nvPicPr>
          <p:cNvPr id="8" name="Picture 7" descr="Screen Shot 2012-11-25 at 9.38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965"/>
            <a:ext cx="9144000" cy="1504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4089" y="2749239"/>
            <a:ext cx="646631" cy="2878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DEF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34089" y="3092041"/>
            <a:ext cx="646631" cy="28788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MID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34089" y="3447684"/>
            <a:ext cx="646631" cy="28788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</a:t>
            </a:r>
            <a:endParaRPr lang="en-US" sz="12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4155440"/>
            <a:ext cx="8229600" cy="2296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Defenders no strong correlation on any feature (&gt; 0.50)</a:t>
            </a:r>
          </a:p>
          <a:p>
            <a:r>
              <a:rPr lang="en-US" dirty="0" smtClean="0"/>
              <a:t>Midfielders</a:t>
            </a:r>
          </a:p>
          <a:p>
            <a:pPr lvl="1"/>
            <a:r>
              <a:rPr lang="en-US" dirty="0" smtClean="0"/>
              <a:t>Chances created: 0.58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asses in the final 3</a:t>
            </a:r>
            <a:r>
              <a:rPr lang="en-US" baseline="30000" dirty="0" smtClean="0"/>
              <a:t>rd</a:t>
            </a:r>
            <a:r>
              <a:rPr lang="en-US" dirty="0" smtClean="0"/>
              <a:t>: 0.58</a:t>
            </a:r>
          </a:p>
          <a:p>
            <a:r>
              <a:rPr lang="en-US" dirty="0" smtClean="0"/>
              <a:t>Forwards</a:t>
            </a:r>
          </a:p>
          <a:p>
            <a:pPr lvl="1"/>
            <a:r>
              <a:rPr lang="en-US" dirty="0" smtClean="0"/>
              <a:t>Goals: 0.66</a:t>
            </a:r>
          </a:p>
          <a:p>
            <a:pPr lvl="1"/>
            <a:r>
              <a:rPr lang="en-US" dirty="0" smtClean="0"/>
              <a:t>Shots: 0.66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 rot="10800000">
            <a:off x="3870960" y="2783023"/>
            <a:ext cx="325120" cy="33499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0800000">
            <a:off x="5720080" y="2778085"/>
            <a:ext cx="325120" cy="33499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802640" y="3717212"/>
            <a:ext cx="325120" cy="334995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586480" y="3706767"/>
            <a:ext cx="325120" cy="334995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981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of Forwards</a:t>
            </a:r>
            <a:endParaRPr lang="en-US" dirty="0"/>
          </a:p>
        </p:txBody>
      </p:sp>
      <p:pic>
        <p:nvPicPr>
          <p:cNvPr id="4" name="Picture 3" descr="for-reg-go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0" y="1271954"/>
            <a:ext cx="5056712" cy="2435047"/>
          </a:xfrm>
          <a:prstGeom prst="rect">
            <a:avLst/>
          </a:prstGeom>
        </p:spPr>
      </p:pic>
      <p:pic>
        <p:nvPicPr>
          <p:cNvPr id="5" name="Picture 4" descr="for-reg-sho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98" y="4104640"/>
            <a:ext cx="5084573" cy="2469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5837" y="3556355"/>
            <a:ext cx="192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Goals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16769" y="2123440"/>
            <a:ext cx="1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 Value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42355" y="6397883"/>
            <a:ext cx="191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Shots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316770" y="5064542"/>
            <a:ext cx="1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 Value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0142" y="3913723"/>
            <a:ext cx="1511583" cy="2242423"/>
            <a:chOff x="110142" y="3913723"/>
            <a:chExt cx="1511583" cy="2242423"/>
          </a:xfrm>
        </p:grpSpPr>
        <p:sp>
          <p:nvSpPr>
            <p:cNvPr id="24" name="Rounded Rectangle 23"/>
            <p:cNvSpPr/>
            <p:nvPr/>
          </p:nvSpPr>
          <p:spPr>
            <a:xfrm>
              <a:off x="110142" y="3913723"/>
              <a:ext cx="1511583" cy="22424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022" y="5130372"/>
              <a:ext cx="13131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Fernando Torres</a:t>
              </a:r>
            </a:p>
            <a:p>
              <a:pPr algn="ctr"/>
              <a:r>
                <a:rPr lang="en-US" sz="1200" dirty="0" smtClean="0"/>
                <a:t>Chelsea</a:t>
              </a:r>
            </a:p>
            <a:p>
              <a:pPr algn="ctr"/>
              <a:r>
                <a:rPr lang="en-US" sz="1200" dirty="0"/>
                <a:t>€</a:t>
              </a:r>
              <a:r>
                <a:rPr lang="en-US" sz="1200" dirty="0" smtClean="0"/>
                <a:t>35m</a:t>
              </a:r>
            </a:p>
            <a:p>
              <a:pPr algn="ctr"/>
              <a:r>
                <a:rPr lang="en-US" sz="1200" dirty="0" smtClean="0"/>
                <a:t>6 goals</a:t>
              </a:r>
            </a:p>
            <a:p>
              <a:pPr algn="ctr"/>
              <a:r>
                <a:rPr lang="en-US" sz="1200" dirty="0" smtClean="0"/>
                <a:t>48 shots</a:t>
              </a:r>
              <a:endParaRPr lang="en-US" sz="1200" dirty="0"/>
            </a:p>
          </p:txBody>
        </p:sp>
        <p:pic>
          <p:nvPicPr>
            <p:cNvPr id="18" name="Picture 17" descr="s_7767_31_2009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62" y="3990290"/>
              <a:ext cx="876986" cy="114008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03824" y="1322287"/>
            <a:ext cx="1511583" cy="2242424"/>
            <a:chOff x="174022" y="1168399"/>
            <a:chExt cx="1511583" cy="2242424"/>
          </a:xfrm>
        </p:grpSpPr>
        <p:sp>
          <p:nvSpPr>
            <p:cNvPr id="22" name="Rounded Rectangle 21"/>
            <p:cNvSpPr/>
            <p:nvPr/>
          </p:nvSpPr>
          <p:spPr>
            <a:xfrm>
              <a:off x="174022" y="1168399"/>
              <a:ext cx="1511583" cy="22424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6243" y="2395160"/>
              <a:ext cx="9032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Juan Mata</a:t>
              </a:r>
            </a:p>
            <a:p>
              <a:pPr algn="ctr"/>
              <a:r>
                <a:rPr lang="en-US" sz="1200" dirty="0" smtClean="0"/>
                <a:t>Chelsea</a:t>
              </a:r>
            </a:p>
            <a:p>
              <a:pPr algn="ctr"/>
              <a:r>
                <a:rPr lang="en-US" sz="1200" dirty="0" smtClean="0"/>
                <a:t>€38m</a:t>
              </a:r>
            </a:p>
            <a:p>
              <a:pPr algn="ctr"/>
              <a:r>
                <a:rPr lang="en-US" sz="1200" dirty="0" smtClean="0"/>
                <a:t>6 goals</a:t>
              </a:r>
            </a:p>
            <a:p>
              <a:pPr algn="ctr"/>
              <a:r>
                <a:rPr lang="en-US" sz="1200" dirty="0" smtClean="0"/>
                <a:t>55 shots</a:t>
              </a:r>
            </a:p>
          </p:txBody>
        </p:sp>
        <p:pic>
          <p:nvPicPr>
            <p:cNvPr id="19" name="Picture 18" descr="s_44068_631_2012_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53987"/>
              <a:ext cx="877824" cy="1141173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395696" y="4473337"/>
            <a:ext cx="1511583" cy="2256432"/>
            <a:chOff x="7392864" y="1819851"/>
            <a:chExt cx="1511583" cy="2256432"/>
          </a:xfrm>
        </p:grpSpPr>
        <p:sp>
          <p:nvSpPr>
            <p:cNvPr id="28" name="Rounded Rectangle 27"/>
            <p:cNvSpPr/>
            <p:nvPr/>
          </p:nvSpPr>
          <p:spPr>
            <a:xfrm>
              <a:off x="7392864" y="1819851"/>
              <a:ext cx="1511583" cy="22424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6681" y="3060620"/>
              <a:ext cx="8519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Rooney</a:t>
              </a:r>
            </a:p>
            <a:p>
              <a:pPr algn="ctr"/>
              <a:r>
                <a:rPr lang="en-US" sz="1200" dirty="0" smtClean="0"/>
                <a:t>Man. </a:t>
              </a:r>
              <a:r>
                <a:rPr lang="en-US" sz="1200" dirty="0" err="1" smtClean="0"/>
                <a:t>Utd</a:t>
              </a:r>
              <a:endParaRPr lang="en-US" sz="1200" dirty="0" smtClean="0"/>
            </a:p>
            <a:p>
              <a:pPr algn="ctr"/>
              <a:r>
                <a:rPr lang="en-US" sz="1200" dirty="0"/>
                <a:t>€</a:t>
              </a:r>
              <a:r>
                <a:rPr lang="en-US" sz="1200" dirty="0" smtClean="0"/>
                <a:t>65m</a:t>
              </a:r>
            </a:p>
            <a:p>
              <a:pPr algn="ctr"/>
              <a:r>
                <a:rPr lang="en-US" sz="1200" dirty="0" smtClean="0"/>
                <a:t>27 goals</a:t>
              </a:r>
            </a:p>
            <a:p>
              <a:pPr algn="ctr"/>
              <a:r>
                <a:rPr lang="en-US" sz="1200" dirty="0" smtClean="0"/>
                <a:t>120 shots</a:t>
              </a:r>
            </a:p>
          </p:txBody>
        </p:sp>
        <p:pic>
          <p:nvPicPr>
            <p:cNvPr id="20" name="Picture 19" descr="s_3332_985_2009_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848" y="1960089"/>
              <a:ext cx="877824" cy="114117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395696" y="2314754"/>
            <a:ext cx="1511583" cy="2242423"/>
            <a:chOff x="7425342" y="3947189"/>
            <a:chExt cx="1511583" cy="2242423"/>
          </a:xfrm>
        </p:grpSpPr>
        <p:sp>
          <p:nvSpPr>
            <p:cNvPr id="26" name="Rounded Rectangle 25"/>
            <p:cNvSpPr/>
            <p:nvPr/>
          </p:nvSpPr>
          <p:spPr>
            <a:xfrm>
              <a:off x="7425342" y="3947189"/>
              <a:ext cx="1511583" cy="22424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65759" y="5173949"/>
              <a:ext cx="1216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Robin v. </a:t>
              </a:r>
              <a:r>
                <a:rPr lang="en-US" sz="1200" dirty="0" err="1" smtClean="0"/>
                <a:t>Persie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Arsenal</a:t>
              </a:r>
            </a:p>
            <a:p>
              <a:pPr algn="ctr"/>
              <a:r>
                <a:rPr lang="en-US" sz="1200" dirty="0" smtClean="0"/>
                <a:t>€43m</a:t>
              </a:r>
            </a:p>
            <a:p>
              <a:pPr algn="ctr"/>
              <a:r>
                <a:rPr lang="en-US" sz="1200" dirty="0" smtClean="0"/>
                <a:t>30 goals</a:t>
              </a:r>
            </a:p>
            <a:p>
              <a:pPr algn="ctr"/>
              <a:r>
                <a:rPr lang="en-US" sz="1200" dirty="0" smtClean="0"/>
                <a:t>141 shots</a:t>
              </a:r>
            </a:p>
          </p:txBody>
        </p:sp>
        <p:pic>
          <p:nvPicPr>
            <p:cNvPr id="21" name="Picture 20" descr="s_4380_11_2012_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071" y="4096007"/>
              <a:ext cx="877824" cy="114117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7395696" y="150742"/>
            <a:ext cx="1511583" cy="2242423"/>
            <a:chOff x="4479776" y="2898109"/>
            <a:chExt cx="1511583" cy="2242423"/>
          </a:xfrm>
        </p:grpSpPr>
        <p:sp>
          <p:nvSpPr>
            <p:cNvPr id="31" name="Rounded Rectangle 30"/>
            <p:cNvSpPr/>
            <p:nvPr/>
          </p:nvSpPr>
          <p:spPr>
            <a:xfrm>
              <a:off x="4479776" y="2898109"/>
              <a:ext cx="1511583" cy="22424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5883" y="4115305"/>
              <a:ext cx="8519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Aguero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Man. City</a:t>
              </a:r>
            </a:p>
            <a:p>
              <a:pPr algn="ctr"/>
              <a:r>
                <a:rPr lang="en-US" sz="1200" dirty="0"/>
                <a:t>€</a:t>
              </a:r>
              <a:r>
                <a:rPr lang="en-US" sz="1200" dirty="0" smtClean="0"/>
                <a:t>51m</a:t>
              </a:r>
            </a:p>
            <a:p>
              <a:pPr algn="ctr"/>
              <a:r>
                <a:rPr lang="en-US" sz="1200" dirty="0" smtClean="0"/>
                <a:t>23 goals</a:t>
              </a:r>
            </a:p>
            <a:p>
              <a:pPr algn="ctr"/>
              <a:r>
                <a:rPr lang="en-US" sz="1200" dirty="0" smtClean="0"/>
                <a:t>104 shots</a:t>
              </a:r>
            </a:p>
          </p:txBody>
        </p:sp>
        <p:pic>
          <p:nvPicPr>
            <p:cNvPr id="30" name="Picture 29" descr="s_26399_281_2012_1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661" y="3034157"/>
              <a:ext cx="877824" cy="1141171"/>
            </a:xfrm>
            <a:prstGeom prst="rect">
              <a:avLst/>
            </a:prstGeom>
          </p:spPr>
        </p:pic>
      </p:grpSp>
      <p:pic>
        <p:nvPicPr>
          <p:cNvPr id="43" name="Picture 42" descr="s_44068_631_2012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18" y="2174574"/>
            <a:ext cx="267055" cy="347173"/>
          </a:xfrm>
          <a:prstGeom prst="rect">
            <a:avLst/>
          </a:prstGeom>
        </p:spPr>
      </p:pic>
      <p:pic>
        <p:nvPicPr>
          <p:cNvPr id="44" name="Picture 43" descr="s_44068_631_2012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62" y="4613575"/>
            <a:ext cx="267055" cy="347173"/>
          </a:xfrm>
          <a:prstGeom prst="rect">
            <a:avLst/>
          </a:prstGeom>
        </p:spPr>
      </p:pic>
      <p:pic>
        <p:nvPicPr>
          <p:cNvPr id="45" name="Picture 44" descr="s_7767_31_2009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33" y="4980954"/>
            <a:ext cx="274320" cy="356617"/>
          </a:xfrm>
          <a:prstGeom prst="rect">
            <a:avLst/>
          </a:prstGeom>
        </p:spPr>
      </p:pic>
      <p:pic>
        <p:nvPicPr>
          <p:cNvPr id="46" name="Picture 45" descr="s_7767_31_2009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98" y="2549048"/>
            <a:ext cx="274320" cy="356617"/>
          </a:xfrm>
          <a:prstGeom prst="rect">
            <a:avLst/>
          </a:prstGeom>
        </p:spPr>
      </p:pic>
      <p:pic>
        <p:nvPicPr>
          <p:cNvPr id="47" name="Picture 46" descr="s_4380_11_2012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51" y="2649018"/>
            <a:ext cx="274320" cy="356616"/>
          </a:xfrm>
          <a:prstGeom prst="rect">
            <a:avLst/>
          </a:prstGeom>
        </p:spPr>
      </p:pic>
      <p:pic>
        <p:nvPicPr>
          <p:cNvPr id="48" name="Picture 47" descr="s_4380_11_2012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03" y="4989384"/>
            <a:ext cx="274320" cy="356616"/>
          </a:xfrm>
          <a:prstGeom prst="rect">
            <a:avLst/>
          </a:prstGeom>
        </p:spPr>
      </p:pic>
      <p:pic>
        <p:nvPicPr>
          <p:cNvPr id="49" name="Picture 48" descr="s_3332_985_2009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20" y="4008020"/>
            <a:ext cx="274320" cy="356616"/>
          </a:xfrm>
          <a:prstGeom prst="rect">
            <a:avLst/>
          </a:prstGeom>
        </p:spPr>
      </p:pic>
      <p:pic>
        <p:nvPicPr>
          <p:cNvPr id="50" name="Picture 49" descr="s_26399_281_2012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93" y="4460240"/>
            <a:ext cx="274320" cy="356616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788041" y="4155460"/>
            <a:ext cx="1511583" cy="2242423"/>
            <a:chOff x="2064254" y="4076080"/>
            <a:chExt cx="1511583" cy="2242423"/>
          </a:xfrm>
        </p:grpSpPr>
        <p:grpSp>
          <p:nvGrpSpPr>
            <p:cNvPr id="51" name="Group 50"/>
            <p:cNvGrpSpPr/>
            <p:nvPr/>
          </p:nvGrpSpPr>
          <p:grpSpPr>
            <a:xfrm>
              <a:off x="2064254" y="4076080"/>
              <a:ext cx="1511583" cy="2242423"/>
              <a:chOff x="110142" y="3913723"/>
              <a:chExt cx="1511583" cy="2242423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10142" y="3913723"/>
                <a:ext cx="1511583" cy="22424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78995" y="5130372"/>
                <a:ext cx="9032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/>
                  <a:t>Adebayor</a:t>
                </a:r>
                <a:endParaRPr lang="en-US" sz="1200" dirty="0" smtClean="0"/>
              </a:p>
              <a:p>
                <a:pPr algn="ctr"/>
                <a:r>
                  <a:rPr lang="en-US" sz="1200" dirty="0" err="1" smtClean="0"/>
                  <a:t>Tottenham</a:t>
                </a:r>
                <a:endParaRPr lang="en-US" sz="1200" dirty="0" smtClean="0"/>
              </a:p>
              <a:p>
                <a:pPr algn="ctr"/>
                <a:r>
                  <a:rPr lang="en-US" sz="1200" dirty="0" smtClean="0"/>
                  <a:t>€14m</a:t>
                </a:r>
              </a:p>
              <a:p>
                <a:pPr algn="ctr"/>
                <a:r>
                  <a:rPr lang="en-US" sz="1200" dirty="0" smtClean="0"/>
                  <a:t>17 goals</a:t>
                </a:r>
              </a:p>
              <a:p>
                <a:pPr algn="ctr"/>
                <a:r>
                  <a:rPr lang="en-US" sz="1200" dirty="0"/>
                  <a:t>7</a:t>
                </a:r>
                <a:r>
                  <a:rPr lang="en-US" sz="1200" dirty="0" smtClean="0"/>
                  <a:t>8 shots</a:t>
                </a:r>
                <a:endParaRPr lang="en-US" sz="1200" dirty="0"/>
              </a:p>
            </p:txBody>
          </p:sp>
        </p:grpSp>
        <p:pic>
          <p:nvPicPr>
            <p:cNvPr id="55" name="Picture 54" descr="s_8883_281_2012_1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386" y="4187697"/>
              <a:ext cx="877824" cy="1141171"/>
            </a:xfrm>
            <a:prstGeom prst="rect">
              <a:avLst/>
            </a:prstGeom>
          </p:spPr>
        </p:pic>
      </p:grpSp>
      <p:sp>
        <p:nvSpPr>
          <p:cNvPr id="57" name="Oval 56"/>
          <p:cNvSpPr/>
          <p:nvPr/>
        </p:nvSpPr>
        <p:spPr>
          <a:xfrm>
            <a:off x="4898725" y="3016974"/>
            <a:ext cx="181434" cy="231514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21219" y="5744522"/>
            <a:ext cx="181434" cy="231514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46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d-reg-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21" y="1064330"/>
            <a:ext cx="5223896" cy="247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3370" y="3539462"/>
            <a:ext cx="20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Chances Created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472764" y="4935678"/>
            <a:ext cx="1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 Value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7930" y="1874676"/>
            <a:ext cx="104397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Ramires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9309" y="1655990"/>
            <a:ext cx="89046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Yaya</a:t>
            </a:r>
            <a:r>
              <a:rPr lang="en-US" dirty="0" smtClean="0"/>
              <a:t> 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6029" y="1690010"/>
            <a:ext cx="61849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Nani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33567" y="1594098"/>
            <a:ext cx="588623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3875" y="2059342"/>
            <a:ext cx="8560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Modric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710117" y="1427748"/>
            <a:ext cx="97995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D. Silva</a:t>
            </a:r>
          </a:p>
        </p:txBody>
      </p:sp>
      <p:pic>
        <p:nvPicPr>
          <p:cNvPr id="13" name="Picture 12" descr="mid-reg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22" y="3903386"/>
            <a:ext cx="5223896" cy="25186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5759" y="4732964"/>
            <a:ext cx="104397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Ramires</a:t>
            </a:r>
            <a:r>
              <a:rPr lang="en-US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4746" y="4476120"/>
            <a:ext cx="89046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Yaya</a:t>
            </a:r>
            <a:r>
              <a:rPr lang="en-US" dirty="0" smtClean="0"/>
              <a:t> 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6783" y="4386312"/>
            <a:ext cx="61849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Nani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947284" y="4499510"/>
            <a:ext cx="588623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4805" y="4683466"/>
            <a:ext cx="85608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Modric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710118" y="4197510"/>
            <a:ext cx="97995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D. Silva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62209" y="4940310"/>
            <a:ext cx="112183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A. Young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5008" y="6422050"/>
            <a:ext cx="213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Passing in Final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472764" y="1937256"/>
            <a:ext cx="1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 Value</a:t>
            </a:r>
          </a:p>
        </p:txBody>
      </p:sp>
      <p:sp>
        <p:nvSpPr>
          <p:cNvPr id="23" name="Oval 22"/>
          <p:cNvSpPr/>
          <p:nvPr/>
        </p:nvSpPr>
        <p:spPr>
          <a:xfrm>
            <a:off x="6270818" y="5568050"/>
            <a:ext cx="260451" cy="267782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7284" y="2676292"/>
            <a:ext cx="486284" cy="34020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18151" y="1182360"/>
            <a:ext cx="1527807" cy="2242423"/>
            <a:chOff x="75015" y="1193542"/>
            <a:chExt cx="1527807" cy="2242423"/>
          </a:xfrm>
        </p:grpSpPr>
        <p:grpSp>
          <p:nvGrpSpPr>
            <p:cNvPr id="25" name="Group 24"/>
            <p:cNvGrpSpPr/>
            <p:nvPr/>
          </p:nvGrpSpPr>
          <p:grpSpPr>
            <a:xfrm>
              <a:off x="75015" y="1193542"/>
              <a:ext cx="1527807" cy="2242423"/>
              <a:chOff x="7410218" y="3947189"/>
              <a:chExt cx="1527807" cy="2242423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425342" y="3947189"/>
                <a:ext cx="1511583" cy="22424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410218" y="5128589"/>
                <a:ext cx="15278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S. </a:t>
                </a:r>
                <a:r>
                  <a:rPr lang="en-US" sz="1200" b="1" dirty="0" err="1" smtClean="0"/>
                  <a:t>Sessègnon</a:t>
                </a:r>
                <a:endParaRPr lang="en-US" sz="1200" b="1" dirty="0" smtClean="0"/>
              </a:p>
              <a:p>
                <a:pPr algn="ctr"/>
                <a:r>
                  <a:rPr lang="en-US" sz="1200" dirty="0" smtClean="0"/>
                  <a:t>Sunderland</a:t>
                </a:r>
              </a:p>
              <a:p>
                <a:pPr algn="ctr"/>
                <a:r>
                  <a:rPr lang="en-US" sz="1200" dirty="0" smtClean="0"/>
                  <a:t>€14.5m</a:t>
                </a:r>
              </a:p>
              <a:p>
                <a:pPr algn="ctr"/>
                <a:r>
                  <a:rPr lang="en-US" sz="1200" dirty="0" smtClean="0"/>
                  <a:t>72 chances created</a:t>
                </a:r>
              </a:p>
              <a:p>
                <a:pPr algn="ctr"/>
                <a:r>
                  <a:rPr lang="en-US" sz="1200" dirty="0" smtClean="0"/>
                  <a:t>518 passes in f 3rd </a:t>
                </a:r>
              </a:p>
            </p:txBody>
          </p:sp>
        </p:grpSp>
        <p:pic>
          <p:nvPicPr>
            <p:cNvPr id="29" name="Picture 28" descr="s_37157_3955_2010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27477"/>
              <a:ext cx="816434" cy="106136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33275" y="3819098"/>
            <a:ext cx="1527807" cy="2242423"/>
            <a:chOff x="7410218" y="3947189"/>
            <a:chExt cx="1527807" cy="2242423"/>
          </a:xfrm>
        </p:grpSpPr>
        <p:sp>
          <p:nvSpPr>
            <p:cNvPr id="34" name="Rounded Rectangle 33"/>
            <p:cNvSpPr/>
            <p:nvPr/>
          </p:nvSpPr>
          <p:spPr>
            <a:xfrm>
              <a:off x="7425342" y="3947189"/>
              <a:ext cx="1511583" cy="22424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0218" y="5128589"/>
              <a:ext cx="15278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v. der </a:t>
              </a:r>
              <a:r>
                <a:rPr lang="en-US" sz="1200" b="1" dirty="0" err="1" smtClean="0"/>
                <a:t>Vaart</a:t>
              </a:r>
              <a:endParaRPr lang="en-US" sz="1200" b="1" dirty="0" smtClean="0"/>
            </a:p>
            <a:p>
              <a:pPr algn="ctr"/>
              <a:r>
                <a:rPr lang="en-US" sz="1200" dirty="0" err="1" smtClean="0"/>
                <a:t>Tottenham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€15m</a:t>
              </a:r>
            </a:p>
            <a:p>
              <a:pPr algn="ctr"/>
              <a:r>
                <a:rPr lang="en-US" sz="1200" dirty="0" smtClean="0"/>
                <a:t>76 chances created</a:t>
              </a:r>
            </a:p>
            <a:p>
              <a:pPr algn="ctr"/>
              <a:r>
                <a:rPr lang="en-US" sz="1200" dirty="0" smtClean="0"/>
                <a:t>637 passes in f 3rd </a:t>
              </a:r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of Midfielders</a:t>
            </a:r>
            <a:endParaRPr lang="en-US" dirty="0"/>
          </a:p>
        </p:txBody>
      </p:sp>
      <p:pic>
        <p:nvPicPr>
          <p:cNvPr id="38" name="Picture 37" descr="s_4192_148_2012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6" y="3960824"/>
            <a:ext cx="822960" cy="1069848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572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Model for Midfielders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59256" y="1393459"/>
            <a:ext cx="1674653" cy="1247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0 (4)</a:t>
            </a:r>
          </a:p>
          <a:p>
            <a:pPr algn="ctr"/>
            <a:r>
              <a:rPr lang="en-US" sz="1400" dirty="0" smtClean="0"/>
              <a:t>€1m - €11.5m</a:t>
            </a:r>
          </a:p>
          <a:p>
            <a:pPr algn="ctr"/>
            <a:r>
              <a:rPr lang="en-US" sz="1400" dirty="0" smtClean="0"/>
              <a:t>€5.8m ± €4.6m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3251735" y="3980418"/>
            <a:ext cx="1674653" cy="12474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1 (8)</a:t>
            </a:r>
          </a:p>
          <a:p>
            <a:pPr algn="ctr"/>
            <a:r>
              <a:rPr lang="en-US" sz="1400" dirty="0" smtClean="0"/>
              <a:t>€2m - €30.5m</a:t>
            </a:r>
          </a:p>
          <a:p>
            <a:pPr algn="ctr"/>
            <a:r>
              <a:rPr lang="en-US" sz="1400" dirty="0" smtClean="0"/>
              <a:t>€10.3m ± €9.3m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4926388" y="1383507"/>
            <a:ext cx="1674653" cy="12474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2 (11)</a:t>
            </a:r>
          </a:p>
          <a:p>
            <a:pPr algn="ctr"/>
            <a:r>
              <a:rPr lang="en-US" sz="1400" dirty="0" smtClean="0"/>
              <a:t>€4m - €50m</a:t>
            </a:r>
          </a:p>
          <a:p>
            <a:pPr algn="ctr"/>
            <a:r>
              <a:rPr lang="en-US" sz="1400" dirty="0" smtClean="0"/>
              <a:t>€19m ± €15.8m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7284036" y="3525423"/>
            <a:ext cx="1674653" cy="12474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3 (13)</a:t>
            </a:r>
          </a:p>
          <a:p>
            <a:pPr algn="ctr"/>
            <a:r>
              <a:rPr lang="en-US" sz="1400" dirty="0" smtClean="0"/>
              <a:t>€1.5m - €27.5m</a:t>
            </a:r>
          </a:p>
          <a:p>
            <a:pPr algn="ctr"/>
            <a:r>
              <a:rPr lang="en-US" sz="1400" dirty="0" smtClean="0"/>
              <a:t>€11m ± €9.2m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647231" y="3525423"/>
            <a:ext cx="1674653" cy="124742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4 (4)</a:t>
            </a:r>
          </a:p>
          <a:p>
            <a:pPr algn="ctr"/>
            <a:r>
              <a:rPr lang="en-US" sz="1400" dirty="0" smtClean="0"/>
              <a:t>€3m - €14m</a:t>
            </a:r>
          </a:p>
          <a:p>
            <a:pPr algn="ctr"/>
            <a:r>
              <a:rPr lang="en-US" sz="1400" dirty="0" smtClean="0"/>
              <a:t>€8.5m ± €4.9m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2861638" y="2017172"/>
            <a:ext cx="1674653" cy="12474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5 (10)</a:t>
            </a:r>
          </a:p>
          <a:p>
            <a:pPr algn="ctr"/>
            <a:r>
              <a:rPr lang="en-US" sz="1400" dirty="0" smtClean="0"/>
              <a:t>€6m - €40m</a:t>
            </a:r>
          </a:p>
          <a:p>
            <a:pPr algn="ctr"/>
            <a:r>
              <a:rPr lang="en-US" sz="1400" dirty="0" smtClean="0"/>
              <a:t>€18m ± €12.2m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136357" y="3356705"/>
            <a:ext cx="1674653" cy="12474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6 (3)</a:t>
            </a:r>
          </a:p>
          <a:p>
            <a:pPr algn="ctr"/>
            <a:r>
              <a:rPr lang="en-US" sz="1400" dirty="0" smtClean="0"/>
              <a:t>€0.5m - €15m</a:t>
            </a:r>
          </a:p>
          <a:p>
            <a:pPr algn="ctr"/>
            <a:r>
              <a:rPr lang="en-US" sz="1400" dirty="0" smtClean="0"/>
              <a:t>€6m ± €7.8m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7344846" y="1722327"/>
            <a:ext cx="1674653" cy="12474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7 (12)</a:t>
            </a:r>
          </a:p>
          <a:p>
            <a:pPr algn="ctr"/>
            <a:r>
              <a:rPr lang="en-US" sz="1400" dirty="0" smtClean="0"/>
              <a:t>€1m - €21m</a:t>
            </a:r>
          </a:p>
          <a:p>
            <a:pPr algn="ctr"/>
            <a:r>
              <a:rPr lang="en-US" sz="1400" dirty="0" smtClean="0"/>
              <a:t>€7.1m ± €6.8m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2024312" y="5430580"/>
            <a:ext cx="1674653" cy="12474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8 (14)</a:t>
            </a:r>
          </a:p>
          <a:p>
            <a:pPr algn="ctr"/>
            <a:r>
              <a:rPr lang="en-US" sz="1400" dirty="0" smtClean="0"/>
              <a:t>€1.5m - €19m</a:t>
            </a:r>
          </a:p>
          <a:p>
            <a:pPr algn="ctr"/>
            <a:r>
              <a:rPr lang="en-US" sz="1400" dirty="0" smtClean="0"/>
              <a:t>€4.6m ± €5.2m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5609383" y="5227843"/>
            <a:ext cx="1674653" cy="1247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9 (26)</a:t>
            </a:r>
          </a:p>
          <a:p>
            <a:pPr algn="ctr"/>
            <a:r>
              <a:rPr lang="en-US" sz="1400" dirty="0" smtClean="0"/>
              <a:t>€0.5m - €24m</a:t>
            </a:r>
          </a:p>
          <a:p>
            <a:pPr algn="ctr"/>
            <a:r>
              <a:rPr lang="en-US" sz="1400" dirty="0" smtClean="0"/>
              <a:t>€6.8m ± €6m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50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Liverpool needed a good dribbler and crosser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Cluster with most number of “Dribbles”</a:t>
            </a:r>
          </a:p>
          <a:p>
            <a:pPr lvl="1"/>
            <a:r>
              <a:rPr lang="en-US" dirty="0" smtClean="0"/>
              <a:t>Cluster with most accurate “Dribbles”</a:t>
            </a:r>
          </a:p>
          <a:p>
            <a:pPr lvl="1"/>
            <a:r>
              <a:rPr lang="en-US" dirty="0" smtClean="0"/>
              <a:t>Cluster with most number of “Crosses”</a:t>
            </a:r>
          </a:p>
          <a:p>
            <a:pPr lvl="1"/>
            <a:r>
              <a:rPr lang="en-US" dirty="0" smtClean="0"/>
              <a:t>Cluster with most accurate “Crosses”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found  that ground duels were important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Cluster with most number of “Ground Duels”</a:t>
            </a:r>
          </a:p>
          <a:p>
            <a:pPr lvl="1"/>
            <a:r>
              <a:rPr lang="en-US" dirty="0" smtClean="0"/>
              <a:t>Cluster with most accurate “Ground Duels”</a:t>
            </a:r>
          </a:p>
          <a:p>
            <a:pPr lvl="1"/>
            <a:r>
              <a:rPr lang="en-US" dirty="0" smtClean="0"/>
              <a:t>Cluster with most number of “Tackles”</a:t>
            </a:r>
          </a:p>
          <a:p>
            <a:pPr lvl="1"/>
            <a:r>
              <a:rPr lang="en-US" dirty="0" smtClean="0"/>
              <a:t>Cluster with most accurate “Tackles”</a:t>
            </a:r>
          </a:p>
          <a:p>
            <a:pPr lvl="1"/>
            <a:r>
              <a:rPr lang="en-US" dirty="0" smtClean="0"/>
              <a:t>Cluster with interceptions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Clusters for Scouting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70006" y="2234025"/>
            <a:ext cx="1674653" cy="12474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2 (11)</a:t>
            </a:r>
          </a:p>
          <a:p>
            <a:pPr algn="ctr"/>
            <a:r>
              <a:rPr lang="en-US" sz="1400" dirty="0" smtClean="0"/>
              <a:t>€4m - €50m</a:t>
            </a:r>
          </a:p>
          <a:p>
            <a:pPr algn="ctr"/>
            <a:r>
              <a:rPr lang="en-US" sz="1400" dirty="0" smtClean="0"/>
              <a:t>€19m ± €15.8m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449384" y="4737439"/>
            <a:ext cx="1674653" cy="12474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 5 (10)</a:t>
            </a:r>
          </a:p>
          <a:p>
            <a:pPr algn="ctr"/>
            <a:r>
              <a:rPr lang="en-US" sz="1400" dirty="0" smtClean="0"/>
              <a:t>€6m - €40m</a:t>
            </a:r>
          </a:p>
          <a:p>
            <a:pPr algn="ctr"/>
            <a:r>
              <a:rPr lang="en-US" sz="1400" dirty="0" smtClean="0"/>
              <a:t>€18m ± €12.2m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24037" y="2551551"/>
            <a:ext cx="1647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Wingers</a:t>
            </a:r>
          </a:p>
          <a:p>
            <a:r>
              <a:rPr lang="en-US" dirty="0" smtClean="0"/>
              <a:t>Attacking Mid.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76437" y="5101656"/>
            <a:ext cx="1711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</a:t>
            </a:r>
          </a:p>
          <a:p>
            <a:r>
              <a:rPr lang="en-US" dirty="0" smtClean="0"/>
              <a:t>Defensive Mid.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563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328035"/>
            <a:ext cx="8229600" cy="4525963"/>
          </a:xfrm>
        </p:spPr>
        <p:txBody>
          <a:bodyPr/>
          <a:lstStyle/>
          <a:p>
            <a:r>
              <a:rPr lang="en-US" dirty="0" smtClean="0"/>
              <a:t>Cluster 2 of Wingers &amp; Attacking Midfielders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Cluster 5 of Strong Defensive Midfielders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for Scouts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 descr="wing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8" y="1893606"/>
            <a:ext cx="8770809" cy="15651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20985" y="4428298"/>
            <a:ext cx="7642916" cy="1791970"/>
            <a:chOff x="900362" y="4322853"/>
            <a:chExt cx="7642916" cy="1791970"/>
          </a:xfrm>
        </p:grpSpPr>
        <p:pic>
          <p:nvPicPr>
            <p:cNvPr id="5" name="Picture 4" descr="str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76"/>
            <a:stretch/>
          </p:blipFill>
          <p:spPr>
            <a:xfrm>
              <a:off x="900362" y="4819595"/>
              <a:ext cx="7642916" cy="1295228"/>
            </a:xfrm>
            <a:prstGeom prst="rect">
              <a:avLst/>
            </a:prstGeom>
          </p:spPr>
        </p:pic>
        <p:pic>
          <p:nvPicPr>
            <p:cNvPr id="11" name="Picture 10" descr="str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61"/>
            <a:stretch/>
          </p:blipFill>
          <p:spPr>
            <a:xfrm>
              <a:off x="900362" y="4322853"/>
              <a:ext cx="7642916" cy="508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2536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Q&amp;A at Press Conference</a:t>
            </a:r>
            <a:endParaRPr lang="en-US" dirty="0"/>
          </a:p>
        </p:txBody>
      </p:sp>
      <p:pic>
        <p:nvPicPr>
          <p:cNvPr id="4" name="Picture 3" descr="mourinho_Press-Confer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02" y="2020785"/>
            <a:ext cx="5002932" cy="28167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63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Understanding of the Game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349" y="2788090"/>
            <a:ext cx="1532795" cy="1536840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95" y="2788090"/>
            <a:ext cx="1548989" cy="1556886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913" y="4580503"/>
            <a:ext cx="179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Coaches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9931" y="4580503"/>
            <a:ext cx="29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Broadcasters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2090" y="4580503"/>
            <a:ext cx="179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Fans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409" y="2755110"/>
            <a:ext cx="1551547" cy="1569820"/>
          </a:xfrm>
          <a:prstGeom prst="ellipse">
            <a:avLst/>
          </a:prstGeom>
        </p:spPr>
      </p:pic>
      <p:sp>
        <p:nvSpPr>
          <p:cNvPr id="9" name="Left Bracket 8"/>
          <p:cNvSpPr/>
          <p:nvPr/>
        </p:nvSpPr>
        <p:spPr>
          <a:xfrm rot="5400000">
            <a:off x="4482364" y="-1622758"/>
            <a:ext cx="179270" cy="8229600"/>
          </a:xfrm>
          <a:prstGeom prst="leftBracke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036" y="1670493"/>
            <a:ext cx="8665928" cy="44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rgbClr val="63891F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Wealth of information at their disposals for decision making</a:t>
            </a:r>
            <a:endParaRPr lang="en-US" sz="2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Left Bracket 15"/>
          <p:cNvSpPr/>
          <p:nvPr/>
        </p:nvSpPr>
        <p:spPr>
          <a:xfrm rot="16200000">
            <a:off x="4499138" y="1145559"/>
            <a:ext cx="137312" cy="8229600"/>
          </a:xfrm>
          <a:prstGeom prst="leftBracke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036" y="5853632"/>
            <a:ext cx="8665928" cy="44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rgbClr val="63891F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fulfilling experience and deeper grasp of the game</a:t>
            </a:r>
            <a:endParaRPr lang="en-US" sz="2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0417" y="4580503"/>
            <a:ext cx="179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Scouts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3411" y="2774435"/>
            <a:ext cx="1558148" cy="1556886"/>
          </a:xfrm>
          <a:prstGeom prst="ellipse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45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</a:t>
            </a:r>
            <a:r>
              <a:rPr lang="en-US" dirty="0" smtClean="0"/>
              <a:t> talking about Statistics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4069479_811519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4" y="1923904"/>
            <a:ext cx="69088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956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3326"/>
            <a:ext cx="8229600" cy="44566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MCFC event dataset</a:t>
            </a:r>
          </a:p>
          <a:p>
            <a:endParaRPr lang="en-US" dirty="0" smtClean="0"/>
          </a:p>
          <a:p>
            <a:r>
              <a:rPr lang="en-US" dirty="0" smtClean="0"/>
              <a:t>Collected by </a:t>
            </a:r>
            <a:r>
              <a:rPr lang="en-US" dirty="0" err="1" smtClean="0"/>
              <a:t>OptaPro</a:t>
            </a:r>
            <a:r>
              <a:rPr lang="en-US" dirty="0" smtClean="0"/>
              <a:t>  </a:t>
            </a:r>
          </a:p>
          <a:p>
            <a:pPr lvl="1"/>
            <a:r>
              <a:rPr lang="en-US"/>
              <a:t>A</a:t>
            </a:r>
            <a:r>
              <a:rPr lang="en-US" smtClean="0"/>
              <a:t>nalytics </a:t>
            </a:r>
            <a:r>
              <a:rPr lang="en-US" dirty="0" smtClean="0"/>
              <a:t>provider company</a:t>
            </a:r>
          </a:p>
          <a:p>
            <a:pPr lvl="1"/>
            <a:r>
              <a:rPr lang="en-US" dirty="0" smtClean="0"/>
              <a:t>Collected manually</a:t>
            </a:r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n the ball events for every Premier League player in every match in the entire 2011-12 season</a:t>
            </a:r>
          </a:p>
          <a:p>
            <a:pPr lvl="1"/>
            <a:r>
              <a:rPr lang="en-US" dirty="0" smtClean="0"/>
              <a:t>10368 rows</a:t>
            </a:r>
          </a:p>
          <a:p>
            <a:pPr lvl="1"/>
            <a:r>
              <a:rPr lang="en-US" dirty="0" smtClean="0"/>
              <a:t>210 columns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Provided upon request as a part of research competition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Dataset</a:t>
            </a:r>
            <a:endParaRPr lang="en-US" dirty="0"/>
          </a:p>
        </p:txBody>
      </p:sp>
      <p:pic>
        <p:nvPicPr>
          <p:cNvPr id="5" name="Picture 4" descr="Screen Shot 2012-11-26 at 1.0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36" y="83285"/>
            <a:ext cx="2614278" cy="175332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172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3326"/>
            <a:ext cx="8229600" cy="4456646"/>
          </a:xfrm>
        </p:spPr>
        <p:txBody>
          <a:bodyPr>
            <a:normAutofit/>
          </a:bodyPr>
          <a:lstStyle/>
          <a:p>
            <a:r>
              <a:rPr lang="en-US" dirty="0" smtClean="0"/>
              <a:t>No missing values 					+</a:t>
            </a:r>
          </a:p>
          <a:p>
            <a:endParaRPr lang="en-US" dirty="0" smtClean="0"/>
          </a:p>
          <a:p>
            <a:r>
              <a:rPr lang="en-US" dirty="0" smtClean="0"/>
              <a:t>Almost no errors						+</a:t>
            </a:r>
          </a:p>
          <a:p>
            <a:endParaRPr lang="en-US" dirty="0" smtClean="0"/>
          </a:p>
          <a:p>
            <a:r>
              <a:rPr lang="en-US" dirty="0" smtClean="0"/>
              <a:t>All numeric data						--</a:t>
            </a:r>
          </a:p>
          <a:p>
            <a:pPr lvl="1"/>
            <a:r>
              <a:rPr lang="en-US" dirty="0" smtClean="0"/>
              <a:t>Classification, Association, Rule Learning cannot be utilized</a:t>
            </a:r>
          </a:p>
          <a:p>
            <a:pPr lvl="1"/>
            <a:r>
              <a:rPr lang="en-US" dirty="0" smtClean="0"/>
              <a:t>Clustering, Correlation and Regression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Hard to get something ‘actionable’			--</a:t>
            </a:r>
            <a:endParaRPr lang="en-US" dirty="0"/>
          </a:p>
          <a:p>
            <a:pPr lvl="1"/>
            <a:r>
              <a:rPr lang="en-US" dirty="0" smtClean="0"/>
              <a:t>Provided upon request as a part of research competition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Advantages/Disadvantages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97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events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192" y="1354018"/>
            <a:ext cx="17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Goal/Own Goal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7374" y="1875750"/>
            <a:ext cx="206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Shots on/off target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8922" y="1169352"/>
            <a:ext cx="16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Blocked shots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657" y="2721680"/>
            <a:ext cx="208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Shooting accuracy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31514" y="2730278"/>
            <a:ext cx="144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chances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3835" y="3617417"/>
            <a:ext cx="140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Passes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84203" y="3400485"/>
            <a:ext cx="92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Assists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10261" y="3950318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1027" y="4504178"/>
            <a:ext cx="103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10261" y="4903196"/>
            <a:ext cx="110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Flick-</a:t>
            </a:r>
            <a:r>
              <a:rPr lang="en-US" dirty="0" err="1" smtClean="0"/>
              <a:t>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07057" y="2060416"/>
            <a:ext cx="16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Headed goals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16886" y="2582148"/>
            <a:ext cx="18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passes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5229" y="3617417"/>
            <a:ext cx="209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Successful passes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47629" y="4504178"/>
            <a:ext cx="103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Dribbles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96934" y="5087862"/>
            <a:ext cx="217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Successful dribbles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38923" y="4134846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48876" y="5704243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Tackles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67742" y="5671977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Clearances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47714" y="4903196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2834" y="3990660"/>
            <a:ext cx="139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Interception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96138" y="1354018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73892" y="2046838"/>
            <a:ext cx="11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Foul won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26292" y="2537014"/>
            <a:ext cx="157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duels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78692" y="3126832"/>
            <a:ext cx="140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Aerial duels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963003" y="5704243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Challenges lost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14371" y="5530983"/>
            <a:ext cx="102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Offsides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78692" y="4688844"/>
            <a:ext cx="181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Last-man tackle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5240" y="5671977"/>
            <a:ext cx="123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cards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18369" y="3126832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Corners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08215" y="6192656"/>
            <a:ext cx="18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Goals inside box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19025" y="6339869"/>
            <a:ext cx="1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off line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02356" y="6377322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35823" y="4504178"/>
            <a:ext cx="144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Time-played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31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Player at a match</a:t>
            </a:r>
            <a:endParaRPr lang="en-US" dirty="0"/>
          </a:p>
        </p:txBody>
      </p:sp>
      <p:pic>
        <p:nvPicPr>
          <p:cNvPr id="3" name="Picture 2" descr="Screen Shot 2012-11-26 at 1.2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3028"/>
            <a:ext cx="1409700" cy="1917700"/>
          </a:xfrm>
          <a:prstGeom prst="rect">
            <a:avLst/>
          </a:prstGeom>
        </p:spPr>
      </p:pic>
      <p:pic>
        <p:nvPicPr>
          <p:cNvPr id="4" name="Picture 3" descr="Screen Shot 2012-11-26 at 1.30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25" y="1651303"/>
            <a:ext cx="6581336" cy="1003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4307"/>
              </p:ext>
            </p:extLst>
          </p:nvPr>
        </p:nvGraphicFramePr>
        <p:xfrm>
          <a:off x="1912325" y="2654603"/>
          <a:ext cx="6581336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9819"/>
                <a:gridCol w="412151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Chelsea (Away) on 02-05-2012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Shots on/off</a:t>
                      </a:r>
                      <a:r>
                        <a:rPr lang="en-US" baseline="0" dirty="0" smtClean="0"/>
                        <a:t>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/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Passes </a:t>
                      </a:r>
                      <a:r>
                        <a:rPr lang="en-US" dirty="0" err="1" smtClean="0"/>
                        <a:t>Succ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Unsucc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 / 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Duels won/lost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/ 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Ground duels won/lost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/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Touches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 chances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857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examples…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753326"/>
            <a:ext cx="8229600" cy="4456646"/>
          </a:xfrm>
        </p:spPr>
        <p:txBody>
          <a:bodyPr>
            <a:normAutofit/>
          </a:bodyPr>
          <a:lstStyle/>
          <a:p>
            <a:r>
              <a:rPr lang="en-US" dirty="0" smtClean="0"/>
              <a:t>Player stats for a specific match</a:t>
            </a:r>
          </a:p>
          <a:p>
            <a:endParaRPr lang="en-US" dirty="0"/>
          </a:p>
          <a:p>
            <a:r>
              <a:rPr lang="en-US" dirty="0" smtClean="0"/>
              <a:t>Player stats for the whole season</a:t>
            </a:r>
          </a:p>
          <a:p>
            <a:endParaRPr lang="en-US" dirty="0"/>
          </a:p>
          <a:p>
            <a:r>
              <a:rPr lang="en-US" dirty="0" smtClean="0"/>
              <a:t>Team stats for a specific match</a:t>
            </a:r>
          </a:p>
          <a:p>
            <a:endParaRPr lang="en-US" dirty="0"/>
          </a:p>
          <a:p>
            <a:r>
              <a:rPr lang="en-US" dirty="0" smtClean="0"/>
              <a:t>Team stats for the whole season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D877-4523-D246-9755-5BB00F6AAE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220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10625</TotalTime>
  <Words>1125</Words>
  <Application>Microsoft Macintosh PowerPoint</Application>
  <PresentationFormat>On-screen Show (4:3)</PresentationFormat>
  <Paragraphs>324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“Read the Game”</vt:lpstr>
      <vt:lpstr>The Problem</vt:lpstr>
      <vt:lpstr>Change Understanding of the Game</vt:lpstr>
      <vt:lpstr>Terim talking about Statistics</vt:lpstr>
      <vt:lpstr>The Dataset</vt:lpstr>
      <vt:lpstr>Advantages/Disadvantages</vt:lpstr>
      <vt:lpstr>List of events</vt:lpstr>
      <vt:lpstr>An Example: Player at a match</vt:lpstr>
      <vt:lpstr>More examples…</vt:lpstr>
      <vt:lpstr>Can you predict the winner?</vt:lpstr>
      <vt:lpstr>An attempt to predict the ‘win’</vt:lpstr>
      <vt:lpstr>Correlation with Seasonal Success</vt:lpstr>
      <vt:lpstr>Successful Final 3rd Passing</vt:lpstr>
      <vt:lpstr>The Outliers</vt:lpstr>
      <vt:lpstr>Last struggles… Tree for the win </vt:lpstr>
      <vt:lpstr>Lessons Learned</vt:lpstr>
      <vt:lpstr>The Problem (Revised)</vt:lpstr>
      <vt:lpstr>The Moneyball</vt:lpstr>
      <vt:lpstr>Moneyball for Soccer</vt:lpstr>
      <vt:lpstr>Moneyball for Soccer</vt:lpstr>
      <vt:lpstr>Regression of Forwards</vt:lpstr>
      <vt:lpstr>Regression of Midfielders</vt:lpstr>
      <vt:lpstr>Cluster Model for Midfielders</vt:lpstr>
      <vt:lpstr>Use the Clusters for Scouting</vt:lpstr>
      <vt:lpstr>Decision Support for Scouts</vt:lpstr>
      <vt:lpstr>Q&amp;A at Press Conference</vt:lpstr>
    </vt:vector>
  </TitlesOfParts>
  <Company>Sentio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We’ll Change How You Understand the Game </dc:title>
  <dc:creator>Caner Turkmen</dc:creator>
  <cp:lastModifiedBy>Sc</cp:lastModifiedBy>
  <cp:revision>124</cp:revision>
  <dcterms:created xsi:type="dcterms:W3CDTF">2012-09-30T10:35:04Z</dcterms:created>
  <dcterms:modified xsi:type="dcterms:W3CDTF">2012-12-09T19:37:10Z</dcterms:modified>
</cp:coreProperties>
</file>